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italic.fntdata"/><Relationship Id="rId6" Type="http://schemas.openxmlformats.org/officeDocument/2006/relationships/slide" Target="slides/slide2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1434140" y="6173787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b="0" i="0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94" name="Shape 94"/>
          <p:cNvSpPr/>
          <p:nvPr>
            <p:ph idx="2" type="pic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b="0" i="0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pic>
        <p:nvPicPr>
          <p:cNvPr id="98" name="Shape 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727" y="171451"/>
            <a:ext cx="939224" cy="404813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76197">
              <a:schemeClr val="lt2">
                <a:alpha val="69411"/>
              </a:schemeClr>
            </a:outerShdw>
          </a:effectLst>
        </p:spPr>
      </p:pic>
      <p:cxnSp>
        <p:nvCxnSpPr>
          <p:cNvPr id="100" name="Shape 100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cap="flat" cmpd="sng" w="25400">
            <a:solidFill>
              <a:srgbClr val="B2D0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" name="Shape 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933" y="6408737"/>
            <a:ext cx="590550" cy="29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838200" y="365126"/>
            <a:ext cx="10515599" cy="1060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 rot="5400000">
            <a:off x="3877234" y="-1519516"/>
            <a:ext cx="443752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b="0" i="0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pic>
        <p:nvPicPr>
          <p:cNvPr id="107" name="Shape 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727" y="171451"/>
            <a:ext cx="939224" cy="404813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76197">
              <a:schemeClr val="lt2">
                <a:alpha val="69411"/>
              </a:schemeClr>
            </a:outerShdw>
          </a:effectLst>
        </p:spPr>
      </p:pic>
      <p:cxnSp>
        <p:nvCxnSpPr>
          <p:cNvPr id="109" name="Shape 109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cap="flat" cmpd="sng" w="25400">
            <a:solidFill>
              <a:srgbClr val="B2D0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933" y="6408737"/>
            <a:ext cx="590550" cy="29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 rot="5400000">
            <a:off x="7243389" y="1846634"/>
            <a:ext cx="5591920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 rot="5400000">
            <a:off x="1909389" y="-706063"/>
            <a:ext cx="5591920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15" name="Shape 115"/>
          <p:cNvSpPr txBox="1"/>
          <p:nvPr/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AGU Ocean Sciences 2016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crowley@Rutgers.edu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727" y="171451"/>
            <a:ext cx="939224" cy="404813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76197">
              <a:schemeClr val="lt2">
                <a:alpha val="69411"/>
              </a:schemeClr>
            </a:outerShdw>
          </a:effectLst>
        </p:spPr>
      </p:pic>
      <p:cxnSp>
        <p:nvCxnSpPr>
          <p:cNvPr id="119" name="Shape 119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cap="flat" cmpd="sng" w="25400">
            <a:solidFill>
              <a:srgbClr val="B2D0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933" y="6408737"/>
            <a:ext cx="590550" cy="29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838200" y="365126"/>
            <a:ext cx="10515599" cy="1060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838200" y="1519516"/>
            <a:ext cx="10515599" cy="4437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mbria"/>
              <a:buChar char="‒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mbria"/>
              <a:buChar char="›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3" name="Shape 23"/>
          <p:cNvSpPr txBox="1"/>
          <p:nvPr/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AGU Ocean Sciences 2016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crowley@Rutgers.edu</a:t>
            </a:r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727" y="171451"/>
            <a:ext cx="939224" cy="404813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76197">
              <a:schemeClr val="lt2">
                <a:alpha val="69411"/>
              </a:schemeClr>
            </a:outerShdw>
          </a:effectLst>
        </p:spPr>
      </p:pic>
      <p:cxnSp>
        <p:nvCxnSpPr>
          <p:cNvPr id="26" name="Shape 26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cap="flat" cmpd="sng" w="25400">
            <a:solidFill>
              <a:srgbClr val="B2D0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" name="Shape 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933" y="6408737"/>
            <a:ext cx="590550" cy="29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727" y="171451"/>
            <a:ext cx="939224" cy="404813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76197">
              <a:schemeClr val="lt2">
                <a:alpha val="69411"/>
              </a:schemeClr>
            </a:outerShdw>
          </a:effectLst>
        </p:spPr>
      </p:pic>
      <p:pic>
        <p:nvPicPr>
          <p:cNvPr id="31" name="Shape 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933" y="6408737"/>
            <a:ext cx="590550" cy="296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hape 32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cap="flat" cmpd="sng" w="25400">
            <a:solidFill>
              <a:srgbClr val="B2D0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Shape 33"/>
          <p:cNvSpPr txBox="1"/>
          <p:nvPr>
            <p:ph type="title"/>
          </p:nvPr>
        </p:nvSpPr>
        <p:spPr>
          <a:xfrm>
            <a:off x="812800" y="6731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b="0" i="0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1850" y="4589464"/>
            <a:ext cx="10515599" cy="1367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b="0" i="0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727" y="171451"/>
            <a:ext cx="939224" cy="404813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76197">
              <a:schemeClr val="lt2">
                <a:alpha val="69411"/>
              </a:schemeClr>
            </a:outerShdw>
          </a:effectLst>
        </p:spPr>
      </p:pic>
      <p:cxnSp>
        <p:nvCxnSpPr>
          <p:cNvPr id="43" name="Shape 43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cap="flat" cmpd="sng" w="25400">
            <a:solidFill>
              <a:srgbClr val="B2D0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" name="Shape 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933" y="6408737"/>
            <a:ext cx="590550" cy="29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6"/>
            <a:ext cx="10515599" cy="1060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838200" y="1506070"/>
            <a:ext cx="5181600" cy="4437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6172200" y="1506070"/>
            <a:ext cx="5181600" cy="4437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b="0" i="0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pic>
        <p:nvPicPr>
          <p:cNvPr id="51" name="Shape 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727" y="171451"/>
            <a:ext cx="939224" cy="404813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76197">
              <a:schemeClr val="lt2">
                <a:alpha val="69411"/>
              </a:schemeClr>
            </a:outerShdw>
          </a:effectLst>
        </p:spPr>
      </p:pic>
      <p:cxnSp>
        <p:nvCxnSpPr>
          <p:cNvPr id="53" name="Shape 53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cap="flat" cmpd="sng" w="25400">
            <a:solidFill>
              <a:srgbClr val="B2D0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933" y="6408737"/>
            <a:ext cx="590550" cy="29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839787" y="365126"/>
            <a:ext cx="10515599" cy="1060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839787" y="1533245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839787" y="2357158"/>
            <a:ext cx="5157787" cy="35729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body"/>
          </p:nvPr>
        </p:nvSpPr>
        <p:spPr>
          <a:xfrm>
            <a:off x="6172200" y="1533245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4" type="body"/>
          </p:nvPr>
        </p:nvSpPr>
        <p:spPr>
          <a:xfrm>
            <a:off x="6172200" y="2357158"/>
            <a:ext cx="5183186" cy="35729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b="0" i="0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727" y="171451"/>
            <a:ext cx="939224" cy="404813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76197">
              <a:schemeClr val="lt2">
                <a:alpha val="69411"/>
              </a:schemeClr>
            </a:outerShdw>
          </a:effectLst>
        </p:spPr>
      </p:pic>
      <p:cxnSp>
        <p:nvCxnSpPr>
          <p:cNvPr id="65" name="Shape 65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cap="flat" cmpd="sng" w="25400">
            <a:solidFill>
              <a:srgbClr val="B2D0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933" y="6408737"/>
            <a:ext cx="590550" cy="29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838200" y="365126"/>
            <a:ext cx="10515599" cy="1060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b="0" i="0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727" y="171451"/>
            <a:ext cx="939224" cy="404813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76197">
              <a:schemeClr val="lt2">
                <a:alpha val="69411"/>
              </a:schemeClr>
            </a:outerShdw>
          </a:effectLst>
        </p:spPr>
      </p:pic>
      <p:cxnSp>
        <p:nvCxnSpPr>
          <p:cNvPr id="73" name="Shape 73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cap="flat" cmpd="sng" w="25400">
            <a:solidFill>
              <a:srgbClr val="B2D0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Shape 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933" y="6408737"/>
            <a:ext cx="590550" cy="29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b="0" i="0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727" y="171451"/>
            <a:ext cx="939224" cy="404813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76197">
              <a:schemeClr val="lt2">
                <a:alpha val="69411"/>
              </a:schemeClr>
            </a:outerShdw>
          </a:effectLst>
        </p:spPr>
      </p:pic>
      <p:cxnSp>
        <p:nvCxnSpPr>
          <p:cNvPr id="80" name="Shape 80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cap="flat" cmpd="sng" w="25400">
            <a:solidFill>
              <a:srgbClr val="B2D0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" name="Shape 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933" y="6408737"/>
            <a:ext cx="590550" cy="29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77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254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254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254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254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254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254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b="0" i="0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46075"/>
            <a:ext cx="12230100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727" y="171451"/>
            <a:ext cx="939224" cy="404813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2700000" dist="76197">
              <a:schemeClr val="lt2">
                <a:alpha val="69411"/>
              </a:schemeClr>
            </a:outerShdw>
          </a:effectLst>
        </p:spPr>
      </p:pic>
      <p:cxnSp>
        <p:nvCxnSpPr>
          <p:cNvPr id="90" name="Shape 90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cap="flat" cmpd="sng" w="25400">
            <a:solidFill>
              <a:srgbClr val="B2D0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" name="Shape 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933" y="6408737"/>
            <a:ext cx="590550" cy="29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6"/>
            <a:ext cx="10515599" cy="1060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519516"/>
            <a:ext cx="10515599" cy="4437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1877483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b="0" i="0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mbria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oceanobservatories.org/" TargetMode="External"/><Relationship Id="rId4" Type="http://schemas.openxmlformats.org/officeDocument/2006/relationships/hyperlink" Target="http://ooinet.oceanobservatories.org/" TargetMode="External"/><Relationship Id="rId5" Type="http://schemas.openxmlformats.org/officeDocument/2006/relationships/hyperlink" Target="mailto:crowley@Rutgers.edu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8.jpg"/><Relationship Id="rId7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Relationship Id="rId5" Type="http://schemas.openxmlformats.org/officeDocument/2006/relationships/image" Target="../media/image25.jpg"/><Relationship Id="rId6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subTitle"/>
          </p:nvPr>
        </p:nvSpPr>
        <p:spPr>
          <a:xfrm>
            <a:off x="768218" y="3602037"/>
            <a:ext cx="5708781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204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Michael F Crowley</a:t>
            </a:r>
            <a:r>
              <a:rPr b="0" i="0" lang="en-US" sz="204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M. Vardaro, L. Belabbassi, M. Smith, L. Garzio, F. Knuth, J. Kerfoot, S. Glenn,</a:t>
            </a:r>
            <a:r>
              <a:rPr b="0" baseline="30000" i="0" lang="en-US" sz="204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4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O. Schofield, S. Lichtenwalner</a:t>
            </a:r>
            <a:r>
              <a:rPr b="0" baseline="30000" i="0" lang="en-US" sz="204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204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4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Rutgers University, Dept. of Marine &amp; Coastal Sciences, New Brunswick, NJ</a:t>
            </a:r>
          </a:p>
        </p:txBody>
      </p:sp>
      <p:sp>
        <p:nvSpPr>
          <p:cNvPr id="126" name="Shape 126"/>
          <p:cNvSpPr txBox="1"/>
          <p:nvPr>
            <p:ph type="ctrTitle"/>
          </p:nvPr>
        </p:nvSpPr>
        <p:spPr>
          <a:xfrm>
            <a:off x="432002" y="797897"/>
            <a:ext cx="633478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Ocean Observatories Initiative: A short 3 hour overview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6786" y="540750"/>
            <a:ext cx="4681025" cy="4843562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762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0290" y="1588223"/>
            <a:ext cx="6730276" cy="421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type="title"/>
          </p:nvPr>
        </p:nvSpPr>
        <p:spPr>
          <a:xfrm>
            <a:off x="318315" y="501877"/>
            <a:ext cx="12306225" cy="72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90"/>
              </a:buClr>
              <a:buSzPct val="25000"/>
              <a:buFont typeface="Calibri"/>
              <a:buNone/>
            </a:pPr>
            <a:r>
              <a:rPr b="0" i="0" lang="en-US" sz="2400" u="none" cap="none" strike="noStrike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</a:rPr>
              <a:t>Science Evaluation: Are ocean features encountered real? Outside local range</a:t>
            </a:r>
          </a:p>
        </p:txBody>
      </p:sp>
      <p:grpSp>
        <p:nvGrpSpPr>
          <p:cNvPr id="219" name="Shape 219"/>
          <p:cNvGrpSpPr/>
          <p:nvPr/>
        </p:nvGrpSpPr>
        <p:grpSpPr>
          <a:xfrm>
            <a:off x="100800" y="2692593"/>
            <a:ext cx="2747886" cy="2234550"/>
            <a:chOff x="179613" y="1300787"/>
            <a:chExt cx="5165472" cy="3658670"/>
          </a:xfrm>
        </p:grpSpPr>
        <p:pic>
          <p:nvPicPr>
            <p:cNvPr id="220" name="Shape 2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9613" y="1300787"/>
              <a:ext cx="5165472" cy="3658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Shape 221"/>
            <p:cNvSpPr/>
            <p:nvPr/>
          </p:nvSpPr>
          <p:spPr>
            <a:xfrm>
              <a:off x="1886607" y="3321269"/>
              <a:ext cx="78826" cy="78827"/>
            </a:xfrm>
            <a:prstGeom prst="ellipse">
              <a:avLst/>
            </a:prstGeom>
            <a:solidFill>
              <a:srgbClr val="C00000"/>
            </a:solidFill>
            <a:ln cap="flat" cmpd="sng" w="25400">
              <a:solidFill>
                <a:srgbClr val="0A519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Shape 222"/>
          <p:cNvSpPr txBox="1"/>
          <p:nvPr/>
        </p:nvSpPr>
        <p:spPr>
          <a:xfrm>
            <a:off x="4649337" y="1099412"/>
            <a:ext cx="13784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this real?</a:t>
            </a:r>
          </a:p>
        </p:txBody>
      </p:sp>
      <p:cxnSp>
        <p:nvCxnSpPr>
          <p:cNvPr id="223" name="Shape 223"/>
          <p:cNvCxnSpPr/>
          <p:nvPr/>
        </p:nvCxnSpPr>
        <p:spPr>
          <a:xfrm>
            <a:off x="5627076" y="3694496"/>
            <a:ext cx="1101527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224" name="Shape 224"/>
          <p:cNvSpPr/>
          <p:nvPr/>
        </p:nvSpPr>
        <p:spPr>
          <a:xfrm>
            <a:off x="172169" y="1242309"/>
            <a:ext cx="224811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9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</a:rPr>
              <a:t>Taking advantage of all assets, even non-NSF, to assess data quality</a:t>
            </a:r>
          </a:p>
        </p:txBody>
      </p:sp>
      <p:cxnSp>
        <p:nvCxnSpPr>
          <p:cNvPr id="225" name="Shape 225"/>
          <p:cNvCxnSpPr/>
          <p:nvPr/>
        </p:nvCxnSpPr>
        <p:spPr>
          <a:xfrm>
            <a:off x="5295700" y="1425879"/>
            <a:ext cx="0" cy="260044"/>
          </a:xfrm>
          <a:prstGeom prst="straightConnector1">
            <a:avLst/>
          </a:prstGeom>
          <a:noFill/>
          <a:ln cap="flat" cmpd="sng" w="76200">
            <a:solidFill>
              <a:srgbClr val="096CC5"/>
            </a:solidFill>
            <a:prstDash val="solid"/>
            <a:round/>
            <a:headEnd len="med" w="med" type="none"/>
            <a:tailEnd len="lg" w="lg" type="triangle"/>
          </a:ln>
        </p:spPr>
      </p:cxnSp>
      <p:grpSp>
        <p:nvGrpSpPr>
          <p:cNvPr id="226" name="Shape 226"/>
          <p:cNvGrpSpPr/>
          <p:nvPr/>
        </p:nvGrpSpPr>
        <p:grpSpPr>
          <a:xfrm>
            <a:off x="8644021" y="1284078"/>
            <a:ext cx="3598677" cy="4742278"/>
            <a:chOff x="8644021" y="1284078"/>
            <a:chExt cx="3598677" cy="4742278"/>
          </a:xfrm>
        </p:grpSpPr>
        <p:pic>
          <p:nvPicPr>
            <p:cNvPr id="227" name="Shape 2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836682" y="1284078"/>
              <a:ext cx="2177181" cy="1982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Shape 228"/>
            <p:cNvSpPr txBox="1"/>
            <p:nvPr/>
          </p:nvSpPr>
          <p:spPr>
            <a:xfrm>
              <a:off x="10913628" y="1509520"/>
              <a:ext cx="123528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1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IOOS data shows presence 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1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  warm core ring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9880807" y="2351508"/>
              <a:ext cx="90741" cy="90741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" name="Shape 2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44021" y="3301701"/>
              <a:ext cx="2709778" cy="27246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 txBox="1"/>
            <p:nvPr/>
          </p:nvSpPr>
          <p:spPr>
            <a:xfrm>
              <a:off x="11007410" y="3694496"/>
              <a:ext cx="123528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1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IOOS data shows ocean response to storm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0156824" y="4308475"/>
              <a:ext cx="95689" cy="79753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1685" y="1700968"/>
            <a:ext cx="7362098" cy="420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825" y="1562582"/>
            <a:ext cx="2853353" cy="397058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77318" y="1254804"/>
            <a:ext cx="39674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User develops new science capability</a:t>
            </a:r>
          </a:p>
        </p:txBody>
      </p:sp>
      <p:sp>
        <p:nvSpPr>
          <p:cNvPr id="240" name="Shape 240"/>
          <p:cNvSpPr/>
          <p:nvPr/>
        </p:nvSpPr>
        <p:spPr>
          <a:xfrm>
            <a:off x="5175926" y="1224028"/>
            <a:ext cx="608038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 detection of the bubble plumes from methane hydrate field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0665406" y="1867677"/>
            <a:ext cx="1396678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outside user using downloaded OOI data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1817" y="5455717"/>
            <a:ext cx="1705367" cy="5405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Shape 243"/>
          <p:cNvGrpSpPr/>
          <p:nvPr/>
        </p:nvGrpSpPr>
        <p:grpSpPr>
          <a:xfrm>
            <a:off x="3585029" y="2259540"/>
            <a:ext cx="8360228" cy="2805945"/>
            <a:chOff x="3585029" y="2259540"/>
            <a:chExt cx="8360228" cy="2805945"/>
          </a:xfrm>
        </p:grpSpPr>
        <p:grpSp>
          <p:nvGrpSpPr>
            <p:cNvPr id="244" name="Shape 244"/>
            <p:cNvGrpSpPr/>
            <p:nvPr/>
          </p:nvGrpSpPr>
          <p:grpSpPr>
            <a:xfrm>
              <a:off x="3585029" y="2259540"/>
              <a:ext cx="8360228" cy="2805945"/>
              <a:chOff x="3585028" y="2259540"/>
              <a:chExt cx="8606971" cy="2864003"/>
            </a:xfrm>
          </p:grpSpPr>
          <p:sp>
            <p:nvSpPr>
              <p:cNvPr id="245" name="Shape 245"/>
              <p:cNvSpPr/>
              <p:nvPr/>
            </p:nvSpPr>
            <p:spPr>
              <a:xfrm>
                <a:off x="3585028" y="2259540"/>
                <a:ext cx="8606971" cy="2864003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rgbClr val="0A519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6" name="Shape 246"/>
              <p:cNvGrpSpPr/>
              <p:nvPr/>
            </p:nvGrpSpPr>
            <p:grpSpPr>
              <a:xfrm>
                <a:off x="3599615" y="2312428"/>
                <a:ext cx="8104946" cy="2729051"/>
                <a:chOff x="3457314" y="2228318"/>
                <a:chExt cx="8104946" cy="2729051"/>
              </a:xfrm>
            </p:grpSpPr>
            <p:grpSp>
              <p:nvGrpSpPr>
                <p:cNvPr id="247" name="Shape 247"/>
                <p:cNvGrpSpPr/>
                <p:nvPr/>
              </p:nvGrpSpPr>
              <p:grpSpPr>
                <a:xfrm>
                  <a:off x="5661328" y="2319097"/>
                  <a:ext cx="5900933" cy="2638272"/>
                  <a:chOff x="136945" y="3455681"/>
                  <a:chExt cx="6277701" cy="3483665"/>
                </a:xfrm>
              </p:grpSpPr>
              <p:grpSp>
                <p:nvGrpSpPr>
                  <p:cNvPr id="248" name="Shape 248"/>
                  <p:cNvGrpSpPr/>
                  <p:nvPr/>
                </p:nvGrpSpPr>
                <p:grpSpPr>
                  <a:xfrm>
                    <a:off x="432488" y="3455681"/>
                    <a:ext cx="5982158" cy="3483665"/>
                    <a:chOff x="250744" y="3027403"/>
                    <a:chExt cx="5765926" cy="3483665"/>
                  </a:xfrm>
                </p:grpSpPr>
                <p:pic>
                  <p:nvPicPr>
                    <p:cNvPr id="249" name="Shape 249"/>
                    <p:cNvPicPr preferRelativeResize="0"/>
                    <p:nvPr/>
                  </p:nvPicPr>
                  <p:blipFill rotWithShape="1">
                    <a:blip r:embed="rId6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250744" y="3027405"/>
                      <a:ext cx="4921740" cy="31518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50" name="Shape 250"/>
                    <p:cNvPicPr preferRelativeResize="0"/>
                    <p:nvPr/>
                  </p:nvPicPr>
                  <p:blipFill rotWithShape="1">
                    <a:blip r:embed="rId7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176464" y="3027403"/>
                      <a:ext cx="458028" cy="31518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251" name="Shape 251"/>
                    <p:cNvSpPr txBox="1"/>
                    <p:nvPr/>
                  </p:nvSpPr>
                  <p:spPr>
                    <a:xfrm rot="-5400000">
                      <a:off x="4519123" y="4359632"/>
                      <a:ext cx="2507735" cy="48736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Upward Sea Water Velocity m s-1</a:t>
                      </a:r>
                    </a:p>
                  </p:txBody>
                </p:sp>
                <p:sp>
                  <p:nvSpPr>
                    <p:cNvPr id="252" name="Shape 252"/>
                    <p:cNvSpPr txBox="1"/>
                    <p:nvPr/>
                  </p:nvSpPr>
                  <p:spPr>
                    <a:xfrm>
                      <a:off x="963458" y="6166867"/>
                      <a:ext cx="384455" cy="331846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p:txBody>
                </p:sp>
                <p:sp>
                  <p:nvSpPr>
                    <p:cNvPr id="253" name="Shape 253"/>
                    <p:cNvSpPr txBox="1"/>
                    <p:nvPr/>
                  </p:nvSpPr>
                  <p:spPr>
                    <a:xfrm>
                      <a:off x="1531870" y="6166866"/>
                      <a:ext cx="384455" cy="331845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06</a:t>
                      </a:r>
                    </a:p>
                  </p:txBody>
                </p:sp>
                <p:sp>
                  <p:nvSpPr>
                    <p:cNvPr id="254" name="Shape 254"/>
                    <p:cNvSpPr txBox="1"/>
                    <p:nvPr/>
                  </p:nvSpPr>
                  <p:spPr>
                    <a:xfrm>
                      <a:off x="2112638" y="6166866"/>
                      <a:ext cx="384455" cy="331845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</a:t>
                      </a:r>
                    </a:p>
                  </p:txBody>
                </p:sp>
                <p:sp>
                  <p:nvSpPr>
                    <p:cNvPr id="255" name="Shape 255"/>
                    <p:cNvSpPr txBox="1"/>
                    <p:nvPr/>
                  </p:nvSpPr>
                  <p:spPr>
                    <a:xfrm>
                      <a:off x="2696900" y="6169392"/>
                      <a:ext cx="384455" cy="331845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p:txBody>
                </p:sp>
                <p:sp>
                  <p:nvSpPr>
                    <p:cNvPr id="256" name="Shape 256"/>
                    <p:cNvSpPr txBox="1"/>
                    <p:nvPr/>
                  </p:nvSpPr>
                  <p:spPr>
                    <a:xfrm>
                      <a:off x="3265310" y="6179223"/>
                      <a:ext cx="384455" cy="331846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</a:p>
                  </p:txBody>
                </p:sp>
                <p:sp>
                  <p:nvSpPr>
                    <p:cNvPr id="257" name="Shape 257"/>
                    <p:cNvSpPr txBox="1"/>
                    <p:nvPr/>
                  </p:nvSpPr>
                  <p:spPr>
                    <a:xfrm>
                      <a:off x="3843212" y="6166867"/>
                      <a:ext cx="384455" cy="331846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</a:p>
                  </p:txBody>
                </p:sp>
                <p:sp>
                  <p:nvSpPr>
                    <p:cNvPr id="258" name="Shape 258"/>
                    <p:cNvSpPr txBox="1"/>
                    <p:nvPr/>
                  </p:nvSpPr>
                  <p:spPr>
                    <a:xfrm>
                      <a:off x="404291" y="6166867"/>
                      <a:ext cx="384455" cy="331846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</a:t>
                      </a:r>
                    </a:p>
                  </p:txBody>
                </p:sp>
                <p:sp>
                  <p:nvSpPr>
                    <p:cNvPr id="259" name="Shape 259"/>
                    <p:cNvSpPr txBox="1"/>
                    <p:nvPr/>
                  </p:nvSpPr>
                  <p:spPr>
                    <a:xfrm>
                      <a:off x="4415951" y="6179223"/>
                      <a:ext cx="384455" cy="331846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</a:p>
                  </p:txBody>
                </p:sp>
                <p:sp>
                  <p:nvSpPr>
                    <p:cNvPr id="260" name="Shape 260"/>
                    <p:cNvSpPr txBox="1"/>
                    <p:nvPr/>
                  </p:nvSpPr>
                  <p:spPr>
                    <a:xfrm>
                      <a:off x="4981960" y="6179223"/>
                      <a:ext cx="384455" cy="331846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</a:p>
                  </p:txBody>
                </p:sp>
              </p:grpSp>
              <p:sp>
                <p:nvSpPr>
                  <p:cNvPr id="261" name="Shape 261"/>
                  <p:cNvSpPr txBox="1"/>
                  <p:nvPr/>
                </p:nvSpPr>
                <p:spPr>
                  <a:xfrm rot="-5400000">
                    <a:off x="-168576" y="4753952"/>
                    <a:ext cx="888042" cy="276998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b="0" i="0" lang="en-US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Depth (m)</a:t>
                    </a:r>
                  </a:p>
                </p:txBody>
              </p:sp>
            </p:grpSp>
            <p:sp>
              <p:nvSpPr>
                <p:cNvPr id="262" name="Shape 262"/>
                <p:cNvSpPr txBox="1"/>
                <p:nvPr/>
              </p:nvSpPr>
              <p:spPr>
                <a:xfrm>
                  <a:off x="3457314" y="2228318"/>
                  <a:ext cx="2631561" cy="612581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b="0" i="0" lang="en-US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Python Plot, procedure documented in GitHub. OOI Processed Data</a:t>
                  </a: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b="0" i="0" lang="en-US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Downloaded via ooinet</a:t>
                  </a:r>
                </a:p>
              </p:txBody>
            </p:sp>
          </p:grpSp>
        </p:grpSp>
        <p:pic>
          <p:nvPicPr>
            <p:cNvPr id="263" name="Shape 26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89589" y="3252049"/>
              <a:ext cx="2046669" cy="12407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Shape 264"/>
          <p:cNvSpPr txBox="1"/>
          <p:nvPr>
            <p:ph type="title"/>
          </p:nvPr>
        </p:nvSpPr>
        <p:spPr>
          <a:xfrm>
            <a:off x="177318" y="544972"/>
            <a:ext cx="12306225" cy="72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90"/>
              </a:buClr>
              <a:buSzPct val="25000"/>
              <a:buFont typeface="Calibri"/>
              <a:buNone/>
            </a:pPr>
            <a:r>
              <a:rPr b="0" i="0" lang="en-US" sz="2400" u="none" cap="none" strike="noStrike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</a:rPr>
              <a:t>Verification of advanced science products using OOI CI</a:t>
            </a: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812800" y="6731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499122" y="1835716"/>
            <a:ext cx="8515211" cy="343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OOI Main Web site: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http://oceanobservatories.org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Portal: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http://ooinet.oceanobservatories.org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Mike Crowley, PM, OOI CI Data Team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crowley@Rutgers.edu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Acknowledgements: NSF, COL, Rutgers U., U. Washington, WHOI, Oregon State U., Applied Science Assoc., Raytheon, U. Maine, Scripps, 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 txBox="1"/>
          <p:nvPr>
            <p:ph idx="11" type="ftr"/>
          </p:nvPr>
        </p:nvSpPr>
        <p:spPr>
          <a:xfrm>
            <a:off x="1877484" y="6356350"/>
            <a:ext cx="2398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AGU Ocean Sciences 2016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crowley@Rutgers.edu</a:t>
            </a: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4335" y="3694696"/>
            <a:ext cx="2490605" cy="2088370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2700000" dist="101600">
              <a:schemeClr val="dk1">
                <a:alpha val="40000"/>
              </a:schemeClr>
            </a:outerShdw>
          </a:effectLst>
        </p:spPr>
      </p:pic>
      <p:pic>
        <p:nvPicPr>
          <p:cNvPr id="273" name="Shape 2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14335" y="1328058"/>
            <a:ext cx="2490605" cy="2088370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2700000" dist="101600">
              <a:schemeClr val="dk1">
                <a:alpha val="40000"/>
              </a:scheme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613" y="-171183"/>
            <a:ext cx="12219613" cy="624969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-27613" y="6095637"/>
            <a:ext cx="12219613" cy="7694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Ocean-Atmosphere Exchange                         Climate Variability, Ocean Circulation, Ecosystems                         Turbulent Mixing and        				Biophysical Interactions                       Coastal Ocean Dynamics &amp; Ecosystems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10248900" y="275584"/>
            <a:ext cx="22097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Crossing time &amp; spatial scales</a:t>
            </a:r>
          </a:p>
        </p:txBody>
      </p:sp>
      <p:sp>
        <p:nvSpPr>
          <p:cNvPr id="136" name="Shape 136"/>
          <p:cNvSpPr/>
          <p:nvPr/>
        </p:nvSpPr>
        <p:spPr>
          <a:xfrm>
            <a:off x="-294312" y="6034"/>
            <a:ext cx="2444242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Gill Sans"/>
              <a:buNone/>
            </a:pPr>
            <a:r>
              <a:rPr b="1" i="0" lang="en-US" sz="3200" u="none" cap="none" strike="noStrike">
                <a:solidFill>
                  <a:srgbClr val="0C58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Why OOI?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12192000" cy="6172197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0A519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Shape 1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272" l="0" r="0" t="0"/>
          <a:stretch/>
        </p:blipFill>
        <p:spPr>
          <a:xfrm>
            <a:off x="228601" y="0"/>
            <a:ext cx="11788588" cy="608254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4" name="Shape 144"/>
          <p:cNvSpPr/>
          <p:nvPr/>
        </p:nvSpPr>
        <p:spPr>
          <a:xfrm>
            <a:off x="-102258" y="5456144"/>
            <a:ext cx="2549749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Gill Sans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Why OOI?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-27614" y="6172225"/>
            <a:ext cx="12252960" cy="68579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Fluid-Rock Interactions &amp; Sub-seafloor Biosphere                                       Plate-scale Geodynamics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51" name="Shape 151"/>
          <p:cNvSpPr/>
          <p:nvPr/>
        </p:nvSpPr>
        <p:spPr>
          <a:xfrm>
            <a:off x="0" y="2828015"/>
            <a:ext cx="12192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Gill Sans"/>
              <a:buNone/>
            </a:pPr>
            <a:r>
              <a:rPr b="0" i="0" lang="en-US" sz="4400" u="none" cap="none" strike="noStrike">
                <a:solidFill>
                  <a:srgbClr val="0C58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Observatory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OOI_map_new004.jpg" id="157" name="Shape 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974" y="1447800"/>
            <a:ext cx="4083049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>
            <a:off x="-19414" y="609600"/>
            <a:ext cx="9144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Gill Sans"/>
              <a:buNone/>
            </a:pPr>
            <a:r>
              <a:rPr b="0" i="0" lang="en-US" sz="3200" u="none" cap="none" strike="noStrike">
                <a:solidFill>
                  <a:srgbClr val="0C58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OOI By the Numbers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7428564" y="1254670"/>
            <a:ext cx="5072163" cy="4616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Global, Pioneer, Endurance, Cabled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Moorings, Profilers, Nodes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 Assets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Gliders, AUVs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Instruments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 Data Products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Science/Engineering Data Products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330164" y="1208504"/>
            <a:ext cx="2098401" cy="47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Arial"/>
              <a:buNone/>
            </a:pPr>
            <a:r>
              <a:rPr b="1" i="0" lang="en-US" sz="5000" u="none" cap="none" strike="noStrike">
                <a:solidFill>
                  <a:srgbClr val="0C588D"/>
                </a:solidFill>
                <a:latin typeface="Arial"/>
                <a:ea typeface="Arial"/>
                <a:cs typeface="Arial"/>
                <a:sym typeface="Arial"/>
              </a:rPr>
              <a:t> 7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Arial"/>
              <a:buNone/>
            </a:pPr>
            <a:r>
              <a:rPr b="1" i="0" lang="en-US" sz="5000" u="none" cap="none" strike="noStrike">
                <a:solidFill>
                  <a:srgbClr val="0C588D"/>
                </a:solidFill>
                <a:latin typeface="Arial"/>
                <a:ea typeface="Arial"/>
                <a:cs typeface="Arial"/>
                <a:sym typeface="Arial"/>
              </a:rPr>
              <a:t>57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Arial"/>
              <a:buNone/>
            </a:pPr>
            <a:r>
              <a:rPr b="1" i="0" lang="en-US" sz="5000" u="none" cap="none" strike="noStrike">
                <a:solidFill>
                  <a:srgbClr val="0C588D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Arial"/>
              <a:buNone/>
            </a:pPr>
            <a:r>
              <a:rPr b="1" i="0" lang="en-US" sz="5000" u="none" cap="none" strike="noStrike">
                <a:solidFill>
                  <a:srgbClr val="0C588D"/>
                </a:solidFill>
                <a:latin typeface="Arial"/>
                <a:ea typeface="Arial"/>
                <a:cs typeface="Arial"/>
                <a:sym typeface="Arial"/>
              </a:rPr>
              <a:t>1227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Arial"/>
              <a:buNone/>
            </a:pPr>
            <a:r>
              <a:rPr b="1" i="0" lang="en-US" sz="5000" u="none" cap="none" strike="noStrike">
                <a:solidFill>
                  <a:srgbClr val="0C588D"/>
                </a:solidFill>
                <a:latin typeface="Arial"/>
                <a:ea typeface="Arial"/>
                <a:cs typeface="Arial"/>
                <a:sym typeface="Arial"/>
              </a:rPr>
              <a:t>&gt;2500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Arial"/>
              <a:buNone/>
            </a:pPr>
            <a:r>
              <a:rPr b="1" i="0" lang="en-US" sz="5000" u="none" cap="none" strike="noStrike">
                <a:solidFill>
                  <a:srgbClr val="0C588D"/>
                </a:solidFill>
                <a:latin typeface="Arial"/>
                <a:ea typeface="Arial"/>
                <a:cs typeface="Arial"/>
                <a:sym typeface="Arial"/>
              </a:rPr>
              <a:t>&gt;100K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4643" r="18331" t="0"/>
          <a:stretch/>
        </p:blipFill>
        <p:spPr>
          <a:xfrm>
            <a:off x="4385732" y="1761967"/>
            <a:ext cx="3136299" cy="38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143" y="1543050"/>
            <a:ext cx="3372471" cy="407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68" name="Shape 168"/>
          <p:cNvSpPr/>
          <p:nvPr/>
        </p:nvSpPr>
        <p:spPr>
          <a:xfrm>
            <a:off x="-19414" y="609600"/>
            <a:ext cx="9144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Gill Sans"/>
              <a:buNone/>
            </a:pPr>
            <a:r>
              <a:rPr b="0" i="0" lang="en-US" sz="3200" u="none" cap="none" strike="noStrike">
                <a:solidFill>
                  <a:srgbClr val="0C58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OOI Components: Global Array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8470175" y="3992385"/>
            <a:ext cx="3545779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09538" lvl="0" marL="1095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 Global Sites</a:t>
            </a:r>
          </a:p>
          <a:p>
            <a:pPr indent="-2349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Flanking Moorings</a:t>
            </a:r>
          </a:p>
          <a:p>
            <a:pPr indent="-2349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Profiler Mooring</a:t>
            </a:r>
          </a:p>
          <a:p>
            <a:pPr indent="-2349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 Mooring</a:t>
            </a:r>
          </a:p>
          <a:p>
            <a:pPr indent="-2349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Gliders (5)</a:t>
            </a:r>
          </a:p>
          <a:p>
            <a:pPr indent="-2349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Bio-Acoustics</a:t>
            </a:r>
          </a:p>
          <a:p>
            <a:pPr indent="-2349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Telemetered &amp; recovered data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346416" y="1428160"/>
            <a:ext cx="4019549" cy="4250822"/>
            <a:chOff x="170688" y="1676400"/>
            <a:chExt cx="3410711" cy="3657600"/>
          </a:xfrm>
        </p:grpSpPr>
        <p:cxnSp>
          <p:nvCxnSpPr>
            <p:cNvPr id="171" name="Shape 171"/>
            <p:cNvCxnSpPr/>
            <p:nvPr/>
          </p:nvCxnSpPr>
          <p:spPr>
            <a:xfrm flipH="1">
              <a:off x="2971800" y="1676400"/>
              <a:ext cx="609599" cy="228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172" name="Shape 172"/>
            <p:cNvCxnSpPr/>
            <p:nvPr/>
          </p:nvCxnSpPr>
          <p:spPr>
            <a:xfrm flipH="1" rot="10800000">
              <a:off x="1371600" y="5105399"/>
              <a:ext cx="457200" cy="228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173" name="Shape 173"/>
            <p:cNvCxnSpPr/>
            <p:nvPr/>
          </p:nvCxnSpPr>
          <p:spPr>
            <a:xfrm rot="10800000">
              <a:off x="2895600" y="4648199"/>
              <a:ext cx="148215" cy="457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174" name="Shape 174"/>
            <p:cNvCxnSpPr/>
            <p:nvPr/>
          </p:nvCxnSpPr>
          <p:spPr>
            <a:xfrm flipH="1" rot="10800000">
              <a:off x="170688" y="2374392"/>
              <a:ext cx="368808" cy="307847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pic>
        <p:nvPicPr>
          <p:cNvPr id="175" name="Shape 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4799" y="1246058"/>
            <a:ext cx="4114801" cy="280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03146" y="1975233"/>
            <a:ext cx="1700653" cy="14654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ctr" dir="2700000" dist="88900">
              <a:schemeClr val="dk1">
                <a:alpha val="40000"/>
              </a:schemeClr>
            </a:outerShdw>
          </a:effectLst>
        </p:spPr>
      </p:pic>
      <p:pic>
        <p:nvPicPr>
          <p:cNvPr id="177" name="Shape 1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8127" y="3619130"/>
            <a:ext cx="1852405" cy="14596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ctr" dir="2700000" dist="88900">
              <a:schemeClr val="dk1">
                <a:alpha val="40000"/>
              </a:scheme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3" name="Shape 183"/>
          <p:cNvSpPr txBox="1"/>
          <p:nvPr/>
        </p:nvSpPr>
        <p:spPr>
          <a:xfrm>
            <a:off x="492100" y="4454155"/>
            <a:ext cx="1811008" cy="16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Moorings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Profilers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HD Video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Hydrophones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Seismic</a:t>
            </a:r>
          </a:p>
        </p:txBody>
      </p:sp>
      <p:sp>
        <p:nvSpPr>
          <p:cNvPr id="184" name="Shape 184"/>
          <p:cNvSpPr/>
          <p:nvPr/>
        </p:nvSpPr>
        <p:spPr>
          <a:xfrm>
            <a:off x="-19414" y="609600"/>
            <a:ext cx="9144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Gill Sans"/>
              <a:buNone/>
            </a:pPr>
            <a:r>
              <a:rPr b="0" i="0" lang="en-US" sz="3200" u="none" cap="none" strike="noStrike">
                <a:solidFill>
                  <a:srgbClr val="0C58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OOI Components: Cabled Array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00" y="1382144"/>
            <a:ext cx="6413135" cy="3005012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2700000" dist="101600">
              <a:schemeClr val="dk1">
                <a:alpha val="40000"/>
              </a:schemeClr>
            </a:outerShdw>
          </a:effectLst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6075" y="2181175"/>
            <a:ext cx="6572249" cy="3695699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2700000" dist="101600">
              <a:schemeClr val="dk1">
                <a:alpha val="40000"/>
              </a:schemeClr>
            </a:outerShdw>
          </a:effectLst>
        </p:spPr>
      </p:pic>
      <p:sp>
        <p:nvSpPr>
          <p:cNvPr id="187" name="Shape 187"/>
          <p:cNvSpPr txBox="1"/>
          <p:nvPr/>
        </p:nvSpPr>
        <p:spPr>
          <a:xfrm>
            <a:off x="7043639" y="1407820"/>
            <a:ext cx="482580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 allows for high frequency sampling and quick delivery</a:t>
            </a: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717" y="1195712"/>
            <a:ext cx="1202641" cy="1455008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2700000" dist="76200">
              <a:schemeClr val="dk1">
                <a:alpha val="40000"/>
              </a:scheme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94" name="Shape 194"/>
          <p:cNvSpPr txBox="1"/>
          <p:nvPr/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58" y="1229741"/>
            <a:ext cx="3818963" cy="4640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0809" y="3345248"/>
            <a:ext cx="4206068" cy="25548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ctr" dir="2700000" dist="88900">
              <a:schemeClr val="dk1">
                <a:alpha val="40000"/>
              </a:schemeClr>
            </a:outerShdw>
          </a:effectLst>
        </p:spPr>
      </p:pic>
      <p:pic>
        <p:nvPicPr>
          <p:cNvPr id="197" name="Shape 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8637" y="1247400"/>
            <a:ext cx="4213767" cy="25625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799" rotWithShape="0" algn="ctr" dir="2700000" dist="88900">
              <a:schemeClr val="dk1">
                <a:alpha val="40000"/>
              </a:schemeClr>
            </a:outerShdw>
          </a:effectLst>
        </p:spPr>
      </p:pic>
      <p:sp>
        <p:nvSpPr>
          <p:cNvPr id="198" name="Shape 198"/>
          <p:cNvSpPr/>
          <p:nvPr/>
        </p:nvSpPr>
        <p:spPr>
          <a:xfrm>
            <a:off x="-19414" y="609600"/>
            <a:ext cx="9144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Gill Sans"/>
              <a:buNone/>
            </a:pPr>
            <a:r>
              <a:rPr b="0" i="0" lang="en-US" sz="3200" u="none" cap="none" strike="noStrike">
                <a:solidFill>
                  <a:srgbClr val="0C58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OOI Components: Endurance Array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4905453" y="4293919"/>
            <a:ext cx="279756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Glider AUVs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Moorings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Profilers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 Data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Telemetered &amp; recovered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9896" y="1229741"/>
            <a:ext cx="1823903" cy="1880901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2700000" dist="88900">
              <a:schemeClr val="dk1">
                <a:alpha val="40000"/>
              </a:schemeClr>
            </a:outerShdw>
          </a:effectLst>
        </p:spPr>
      </p:pic>
      <p:pic>
        <p:nvPicPr>
          <p:cNvPr id="201" name="Shape 2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7041" y="4547660"/>
            <a:ext cx="1560436" cy="1059853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2700000" dist="88900">
              <a:schemeClr val="dk1">
                <a:alpha val="40000"/>
              </a:scheme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85" y="1362862"/>
            <a:ext cx="5921189" cy="414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3542" y="1265580"/>
            <a:ext cx="4735398" cy="434289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-19414" y="609600"/>
            <a:ext cx="9144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rIns="19050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Gill Sans"/>
              <a:buNone/>
            </a:pPr>
            <a:r>
              <a:rPr b="0" i="0" lang="en-US" sz="3200" u="none" cap="none" strike="noStrike">
                <a:solidFill>
                  <a:srgbClr val="0C58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OOI Components: Pioneer Array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864683" y="4647607"/>
            <a:ext cx="214885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11125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Glider AUVs</a:t>
            </a:r>
          </a:p>
          <a:p>
            <a:pPr indent="-111125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Moorings</a:t>
            </a:r>
          </a:p>
          <a:p>
            <a:pPr indent="-111125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Profilers</a:t>
            </a:r>
          </a:p>
          <a:p>
            <a:pPr indent="-111125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 Data</a:t>
            </a:r>
          </a:p>
          <a:p>
            <a:pPr indent="-111125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REMUS AUV (late 2016)</a:t>
            </a:r>
          </a:p>
          <a:p>
            <a:pPr indent="-111125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Telemetered &amp; recovered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695" y="1483600"/>
            <a:ext cx="2150812" cy="1077388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2700000" dist="88900">
              <a:schemeClr val="dk1">
                <a:alpha val="40000"/>
              </a:schemeClr>
            </a:outerShdw>
          </a:effectLst>
        </p:spPr>
      </p:pic>
      <p:pic>
        <p:nvPicPr>
          <p:cNvPr id="212" name="Shape 2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1061" y="4246728"/>
            <a:ext cx="1335041" cy="1585333"/>
          </a:xfrm>
          <a:prstGeom prst="rect">
            <a:avLst/>
          </a:prstGeom>
          <a:noFill/>
          <a:ln>
            <a:noFill/>
          </a:ln>
          <a:effectLst>
            <a:outerShdw blurRad="50799" rotWithShape="0" algn="ctr" dir="2700000" dist="88900">
              <a:schemeClr val="dk1">
                <a:alpha val="40000"/>
              </a:schemeClr>
            </a:outerShdw>
          </a:effectLst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